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66" r:id="rId2"/>
    <p:sldId id="271" r:id="rId3"/>
    <p:sldId id="269" r:id="rId4"/>
    <p:sldId id="267" r:id="rId5"/>
    <p:sldId id="259" r:id="rId6"/>
    <p:sldId id="258" r:id="rId7"/>
    <p:sldId id="261" r:id="rId8"/>
    <p:sldId id="262" r:id="rId9"/>
  </p:sldIdLst>
  <p:sldSz cx="9144000" cy="6858000" type="screen4x3"/>
  <p:notesSz cx="9947275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дмин" initials="а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23B"/>
    <a:srgbClr val="266678"/>
    <a:srgbClr val="71C2FF"/>
    <a:srgbClr val="71FFB1"/>
    <a:srgbClr val="A7D6E3"/>
    <a:srgbClr val="87C7D9"/>
    <a:srgbClr val="8A0000"/>
    <a:srgbClr val="FF8B8B"/>
    <a:srgbClr val="B07BD7"/>
    <a:srgbClr val="D1B2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74468" autoAdjust="0"/>
  </p:normalViewPr>
  <p:slideViewPr>
    <p:cSldViewPr>
      <p:cViewPr varScale="1">
        <p:scale>
          <a:sx n="89" d="100"/>
          <a:sy n="89" d="100"/>
        </p:scale>
        <p:origin x="-1258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10486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34487" y="0"/>
            <a:ext cx="4310486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A72E1C-4E6F-4E21-A174-AA9E729E2371}" type="datetimeFigureOut">
              <a:rPr lang="ru-RU" smtClean="0"/>
              <a:t>08.05.2019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4310486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34487" y="6513910"/>
            <a:ext cx="4310486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FBF8C8-1822-4C6E-9641-DCE4EF1BCF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2886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10486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4487" y="1"/>
            <a:ext cx="4310486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C56B6A-090C-4A64-85C0-23408F649B3A}" type="datetimeFigureOut">
              <a:rPr lang="ru-RU" smtClean="0"/>
              <a:t>08.05.2019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430588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4728" y="3300412"/>
            <a:ext cx="795782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4310486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4487" y="6513910"/>
            <a:ext cx="4310486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C01B5C-E5C7-44AE-97D7-E5D38A76AB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13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C01B5C-E5C7-44AE-97D7-E5D38A76AB4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935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C01B5C-E5C7-44AE-97D7-E5D38A76AB4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7572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C01B5C-E5C7-44AE-97D7-E5D38A76AB4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6036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C01B5C-E5C7-44AE-97D7-E5D38A76AB4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40394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C01B5C-E5C7-44AE-97D7-E5D38A76AB4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71587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C01B5C-E5C7-44AE-97D7-E5D38A76AB4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70324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C01B5C-E5C7-44AE-97D7-E5D38A76AB4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168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08.05.2019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08.05.2019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08.05.2019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08.05.2019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08.05.2019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08.05.2019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08.05.2019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08.05.2019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08.05.2019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08.05.2019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08.05.2019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6611779"/>
            <a:ext cx="144943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kern="12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Mistral" pitchFamily="66" charset="0"/>
                <a:ea typeface="+mn-ea"/>
                <a:cs typeface="+mn-cs"/>
              </a:rPr>
              <a:t>© Фокина Лидия Петровна </a:t>
            </a:r>
            <a:endParaRPr lang="ru-RU" sz="1000" kern="1200" dirty="0">
              <a:solidFill>
                <a:schemeClr val="accent4">
                  <a:lumMod val="20000"/>
                  <a:lumOff val="80000"/>
                </a:schemeClr>
              </a:solidFill>
              <a:latin typeface="Mistral" pitchFamily="66" charset="0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857224" y="214290"/>
            <a:ext cx="8072494" cy="6429420"/>
          </a:xfrm>
          <a:prstGeom prst="rect">
            <a:avLst/>
          </a:prstGeom>
          <a:solidFill>
            <a:schemeClr val="bg1"/>
          </a:solidFill>
          <a:ln w="38100" cap="rnd">
            <a:solidFill>
              <a:schemeClr val="bg1">
                <a:lumMod val="65000"/>
              </a:schemeClr>
            </a:solidFill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/>
          <p:cNvGrpSpPr/>
          <p:nvPr userDrawn="1"/>
        </p:nvGrpSpPr>
        <p:grpSpPr>
          <a:xfrm>
            <a:off x="357158" y="1000108"/>
            <a:ext cx="928662" cy="214314"/>
            <a:chOff x="2714612" y="3143248"/>
            <a:chExt cx="2857520" cy="928694"/>
          </a:xfrm>
          <a:solidFill>
            <a:srgbClr val="00823B"/>
          </a:solidFill>
        </p:grpSpPr>
        <p:sp>
          <p:nvSpPr>
            <p:cNvPr id="10" name="Овал 9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4"/>
          <p:cNvGrpSpPr/>
          <p:nvPr userDrawn="1"/>
        </p:nvGrpSpPr>
        <p:grpSpPr>
          <a:xfrm>
            <a:off x="357158" y="1658925"/>
            <a:ext cx="928662" cy="214314"/>
            <a:chOff x="2714612" y="3143248"/>
            <a:chExt cx="2857520" cy="928694"/>
          </a:xfrm>
          <a:solidFill>
            <a:srgbClr val="00823B"/>
          </a:solidFill>
        </p:grpSpPr>
        <p:sp>
          <p:nvSpPr>
            <p:cNvPr id="16" name="Овал 15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Овал 18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Овал 19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1" name="Группа 20"/>
          <p:cNvGrpSpPr/>
          <p:nvPr userDrawn="1"/>
        </p:nvGrpSpPr>
        <p:grpSpPr>
          <a:xfrm>
            <a:off x="357158" y="2317742"/>
            <a:ext cx="928662" cy="214314"/>
            <a:chOff x="2714612" y="3143248"/>
            <a:chExt cx="2857520" cy="928694"/>
          </a:xfrm>
          <a:solidFill>
            <a:srgbClr val="00823B"/>
          </a:solidFill>
        </p:grpSpPr>
        <p:sp>
          <p:nvSpPr>
            <p:cNvPr id="22" name="Овал 21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Овал 22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Овал 23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Овал 24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Овал 25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7" name="Группа 26"/>
          <p:cNvGrpSpPr/>
          <p:nvPr userDrawn="1"/>
        </p:nvGrpSpPr>
        <p:grpSpPr>
          <a:xfrm>
            <a:off x="357158" y="2976559"/>
            <a:ext cx="928662" cy="214314"/>
            <a:chOff x="2714612" y="3143248"/>
            <a:chExt cx="2857520" cy="928694"/>
          </a:xfrm>
          <a:solidFill>
            <a:srgbClr val="00823B"/>
          </a:solidFill>
        </p:grpSpPr>
        <p:sp>
          <p:nvSpPr>
            <p:cNvPr id="28" name="Овал 27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Овал 29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Овал 30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3" name="Группа 32"/>
          <p:cNvGrpSpPr/>
          <p:nvPr userDrawn="1"/>
        </p:nvGrpSpPr>
        <p:grpSpPr>
          <a:xfrm>
            <a:off x="357158" y="3635376"/>
            <a:ext cx="928662" cy="214314"/>
            <a:chOff x="2714612" y="3143248"/>
            <a:chExt cx="2857520" cy="928694"/>
          </a:xfrm>
          <a:solidFill>
            <a:srgbClr val="00823B"/>
          </a:solidFill>
        </p:grpSpPr>
        <p:sp>
          <p:nvSpPr>
            <p:cNvPr id="34" name="Овал 33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Овал 35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Овал 36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9" name="Группа 38"/>
          <p:cNvGrpSpPr/>
          <p:nvPr userDrawn="1"/>
        </p:nvGrpSpPr>
        <p:grpSpPr>
          <a:xfrm>
            <a:off x="357158" y="4294193"/>
            <a:ext cx="928662" cy="214314"/>
            <a:chOff x="2714612" y="3143248"/>
            <a:chExt cx="2857520" cy="928694"/>
          </a:xfrm>
          <a:solidFill>
            <a:srgbClr val="00823B"/>
          </a:solidFill>
        </p:grpSpPr>
        <p:sp>
          <p:nvSpPr>
            <p:cNvPr id="40" name="Овал 39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Овал 40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Овал 41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Овал 42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Овал 43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5" name="Группа 44"/>
          <p:cNvGrpSpPr/>
          <p:nvPr userDrawn="1"/>
        </p:nvGrpSpPr>
        <p:grpSpPr>
          <a:xfrm>
            <a:off x="357158" y="4953010"/>
            <a:ext cx="928662" cy="214314"/>
            <a:chOff x="2714612" y="3143248"/>
            <a:chExt cx="2857520" cy="928694"/>
          </a:xfrm>
          <a:solidFill>
            <a:srgbClr val="00823B"/>
          </a:solidFill>
        </p:grpSpPr>
        <p:sp>
          <p:nvSpPr>
            <p:cNvPr id="46" name="Овал 45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Овал 46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Овал 47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Овал 48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Овал 49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1" name="Группа 50"/>
          <p:cNvGrpSpPr/>
          <p:nvPr userDrawn="1"/>
        </p:nvGrpSpPr>
        <p:grpSpPr>
          <a:xfrm>
            <a:off x="357158" y="6270645"/>
            <a:ext cx="928662" cy="214314"/>
            <a:chOff x="2714612" y="3143248"/>
            <a:chExt cx="2857520" cy="928694"/>
          </a:xfrm>
          <a:solidFill>
            <a:srgbClr val="00823B"/>
          </a:solidFill>
        </p:grpSpPr>
        <p:sp>
          <p:nvSpPr>
            <p:cNvPr id="52" name="Овал 51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Овал 54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Овал 55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7" name="Группа 56"/>
          <p:cNvGrpSpPr/>
          <p:nvPr userDrawn="1"/>
        </p:nvGrpSpPr>
        <p:grpSpPr>
          <a:xfrm>
            <a:off x="357158" y="5611827"/>
            <a:ext cx="928662" cy="214314"/>
            <a:chOff x="2714612" y="3143248"/>
            <a:chExt cx="2857520" cy="928694"/>
          </a:xfrm>
          <a:solidFill>
            <a:srgbClr val="00823B"/>
          </a:solidFill>
        </p:grpSpPr>
        <p:sp>
          <p:nvSpPr>
            <p:cNvPr id="58" name="Овал 57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Овал 60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Овал 61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4" name="Группа 63"/>
          <p:cNvGrpSpPr/>
          <p:nvPr userDrawn="1"/>
        </p:nvGrpSpPr>
        <p:grpSpPr>
          <a:xfrm>
            <a:off x="357158" y="341291"/>
            <a:ext cx="928662" cy="214314"/>
            <a:chOff x="2714612" y="3143248"/>
            <a:chExt cx="2857520" cy="928694"/>
          </a:xfrm>
          <a:solidFill>
            <a:srgbClr val="00823B"/>
          </a:solidFill>
        </p:grpSpPr>
        <p:sp>
          <p:nvSpPr>
            <p:cNvPr id="65" name="Овал 64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Овал 66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Овал 67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microsoft.com/office/2007/relationships/hdphoto" Target="../media/hdphoto1.wdp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10" Type="http://schemas.openxmlformats.org/officeDocument/2006/relationships/image" Target="../media/image27.png"/><Relationship Id="rId4" Type="http://schemas.openxmlformats.org/officeDocument/2006/relationships/image" Target="../media/image22.jpeg"/><Relationship Id="rId9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8132440" cy="1152127"/>
          </a:xfrm>
        </p:spPr>
        <p:txBody>
          <a:bodyPr/>
          <a:lstStyle/>
          <a:p>
            <a:pPr>
              <a:defRPr/>
            </a:pPr>
            <a:r>
              <a:rPr lang="ru-RU" sz="1800" b="1" spc="50" dirty="0" smtClean="0">
                <a:ln w="11430"/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Министерство социального развития, </a:t>
            </a:r>
            <a:br>
              <a:rPr lang="ru-RU" sz="1800" b="1" spc="50" dirty="0" smtClean="0">
                <a:ln w="11430"/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spc="50" dirty="0" smtClean="0">
                <a:ln w="11430"/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опеки и попечительства Иркутской области</a:t>
            </a:r>
            <a:r>
              <a:rPr lang="ru-RU" sz="1800" b="1" i="1" spc="50" dirty="0" smtClean="0">
                <a:ln w="11430"/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b="1" i="1" spc="50" dirty="0" smtClean="0">
                <a:ln w="11430"/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i="1" spc="50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</a:rPr>
              <a:t/>
            </a:r>
            <a:br>
              <a:rPr lang="ru-RU" sz="1800" b="1" i="1" spc="50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</a:rPr>
            </a:br>
            <a:r>
              <a:rPr lang="ru-RU" sz="1800" b="1" i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latin typeface="Arial" charset="0"/>
              </a:rPr>
              <a:t>Областное государственное казённое </a:t>
            </a:r>
            <a:br>
              <a:rPr lang="ru-RU" sz="1800" b="1" i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latin typeface="Arial" charset="0"/>
              </a:rPr>
            </a:br>
            <a:r>
              <a:rPr lang="ru-RU" sz="1800" b="1" i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latin typeface="Arial" charset="0"/>
              </a:rPr>
              <a:t>учреждение социального обслуживания</a:t>
            </a:r>
            <a:br>
              <a:rPr lang="ru-RU" sz="1800" b="1" i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latin typeface="Arial" charset="0"/>
              </a:rPr>
            </a:br>
            <a:r>
              <a:rPr lang="ru-RU" sz="1800" b="1" i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latin typeface="Arial" charset="0"/>
              </a:rPr>
              <a:t> </a:t>
            </a:r>
            <a:r>
              <a:rPr lang="ru-RU" sz="1800" b="1" i="1" spc="50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latin typeface="Arial" charset="0"/>
              </a:rPr>
              <a:t>«Центр социальной помощи семье и детям </a:t>
            </a:r>
            <a:br>
              <a:rPr lang="ru-RU" sz="1800" b="1" i="1" spc="50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latin typeface="Arial" charset="0"/>
              </a:rPr>
            </a:br>
            <a:r>
              <a:rPr lang="ru-RU" sz="1800" b="1" i="1" spc="50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latin typeface="Arial" charset="0"/>
              </a:rPr>
              <a:t>Нижнеилимского района»</a:t>
            </a:r>
            <a:br>
              <a:rPr lang="ru-RU" sz="1800" b="1" i="1" spc="50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latin typeface="Arial" charset="0"/>
              </a:rPr>
            </a:br>
            <a:endParaRPr lang="ru-RU" sz="1800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4437112"/>
            <a:ext cx="7048872" cy="1896616"/>
          </a:xfrm>
        </p:spPr>
        <p:txBody>
          <a:bodyPr/>
          <a:lstStyle/>
          <a:p>
            <a:r>
              <a:rPr lang="ru-RU" sz="2800" b="1" spc="50" dirty="0">
                <a:ln w="11430"/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Отделение сопровождения семей имеющих детей с ограниченными возможностями</a:t>
            </a:r>
          </a:p>
          <a:p>
            <a:endParaRPr lang="ru-RU" dirty="0"/>
          </a:p>
        </p:txBody>
      </p:sp>
      <p:pic>
        <p:nvPicPr>
          <p:cNvPr id="4" name="Рисунок 3" descr="C:\Users\Раиса\Pictures\30.05.2018 г\DSC0407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406" y="2483960"/>
            <a:ext cx="2592288" cy="1641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Раиса\Desktop\Мир семьи страна детства 05.18\DSC0425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3792" y="2528481"/>
            <a:ext cx="2364740" cy="157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Раиса\Pictures\30.05.2018 г\DSC03993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443" y="2483960"/>
            <a:ext cx="2448272" cy="16770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308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327713" y="163759"/>
            <a:ext cx="38581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kern="0" dirty="0" smtClean="0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Направления работы:</a:t>
            </a:r>
            <a:endParaRPr lang="ru-RU" sz="2400" dirty="0">
              <a:solidFill>
                <a:srgbClr val="0082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 descr="C:\Users\админ\Desktop\P520003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872" y="5067189"/>
            <a:ext cx="1681478" cy="1399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админ\Desktop\PC12004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674" y="3627135"/>
            <a:ext cx="1699012" cy="1231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админ\Desktop\PC090058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674" y="1889907"/>
            <a:ext cx="1720069" cy="1440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админ\Desktop\SDC10352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872" y="269210"/>
            <a:ext cx="1677427" cy="1440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админ\Desktop\P9270128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190" y="1709447"/>
            <a:ext cx="1807962" cy="1431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C:\Users\админ\Desktop\DSC01809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217" y="3368704"/>
            <a:ext cx="1841935" cy="1356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C:\Users\админ\Desktop\P9270098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771" y="5010550"/>
            <a:ext cx="1807961" cy="145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3427633" y="4372081"/>
            <a:ext cx="3664647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79184" y="511218"/>
            <a:ext cx="4176464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600" b="1" i="1" dirty="0">
                <a:latin typeface="Calibri" pitchFamily="34" charset="0"/>
              </a:rPr>
              <a:t>Технология «Родитель рядом»</a:t>
            </a:r>
          </a:p>
          <a:p>
            <a:r>
              <a:rPr lang="ru-RU" altLang="ru-RU" sz="14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</a:t>
            </a:r>
            <a:r>
              <a:rPr lang="ru-RU" altLang="ru-RU" sz="1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</a:t>
            </a:r>
            <a:r>
              <a:rPr lang="ru-RU" altLang="ru-RU" sz="14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 </a:t>
            </a:r>
            <a:r>
              <a:rPr lang="ru-RU" altLang="ru-RU" sz="1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проводится </a:t>
            </a:r>
            <a:r>
              <a:rPr lang="ru-RU" altLang="ru-RU" sz="14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поэтапно </a:t>
            </a:r>
            <a:r>
              <a:rPr lang="ru-RU" altLang="ru-RU" sz="1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 взаимодействует с родителем, выявляет его потенциал и потенциал его ребенка, составляет индивидуальную программу обучения </a:t>
            </a:r>
            <a:r>
              <a:rPr lang="ru-RU" altLang="ru-RU" sz="14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семьи, в </a:t>
            </a:r>
            <a:r>
              <a:rPr lang="ru-RU" altLang="ru-RU" sz="1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ходе работы дается домашнее задание. Заключительным этапом является </a:t>
            </a:r>
            <a:r>
              <a:rPr lang="ru-RU" altLang="ru-RU" sz="14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параспециалист</a:t>
            </a:r>
            <a:r>
              <a:rPr lang="ru-RU" altLang="ru-RU" sz="1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(обученный родитель) делится полученным опытом с другими </a:t>
            </a:r>
            <a:r>
              <a:rPr lang="ru-RU" altLang="ru-RU" sz="14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родителями, </a:t>
            </a:r>
            <a:r>
              <a:rPr lang="ru-RU" altLang="ru-RU" sz="1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в свою очередь смогут подготовить своих детей к самостоятельной жизни</a:t>
            </a:r>
            <a:r>
              <a:rPr lang="ru-RU" altLang="ru-RU" sz="14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altLang="ru-RU" sz="1600" b="1" i="1" dirty="0">
                <a:latin typeface="Calibri" pitchFamily="34" charset="0"/>
              </a:rPr>
              <a:t>Технология « В руки.</a:t>
            </a:r>
            <a:r>
              <a:rPr lang="en-US" altLang="ru-RU" sz="1600" b="1" i="1" dirty="0">
                <a:latin typeface="Calibri" pitchFamily="34" charset="0"/>
              </a:rPr>
              <a:t>RU</a:t>
            </a:r>
            <a:r>
              <a:rPr lang="ru-RU" altLang="ru-RU" sz="1600" b="1" i="1" dirty="0">
                <a:latin typeface="Calibri" pitchFamily="34" charset="0"/>
              </a:rPr>
              <a:t>»</a:t>
            </a:r>
          </a:p>
          <a:p>
            <a:r>
              <a:rPr lang="ru-RU" alt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Дети  нашего района получают мою помощь в режиме онлайн. Еженедельно проводятся занятия с детьми и родителями. В этой работе главные мои помощники, участковые специалисты по социальной работе, социальные педагоги </a:t>
            </a:r>
            <a:r>
              <a:rPr lang="ru-RU" alt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школ.</a:t>
            </a:r>
          </a:p>
          <a:p>
            <a:r>
              <a:rPr lang="ru-RU" altLang="ru-RU" sz="1600" b="1" i="1" dirty="0" smtClean="0">
                <a:latin typeface="Calibri" pitchFamily="34" charset="0"/>
              </a:rPr>
              <a:t>Технология </a:t>
            </a:r>
            <a:r>
              <a:rPr lang="ru-RU" altLang="ru-RU" sz="1600" b="1" i="1" dirty="0">
                <a:latin typeface="Calibri" pitchFamily="34" charset="0"/>
              </a:rPr>
              <a:t>«</a:t>
            </a:r>
            <a:r>
              <a:rPr lang="ru-RU" altLang="ru-RU" sz="1600" b="1" i="1" dirty="0" smtClean="0">
                <a:latin typeface="Calibri" pitchFamily="34" charset="0"/>
              </a:rPr>
              <a:t>Интерактивный наставник</a:t>
            </a:r>
            <a:r>
              <a:rPr lang="ru-RU" altLang="ru-RU" sz="1600" b="1" i="1" dirty="0">
                <a:latin typeface="Calibri" pitchFamily="34" charset="0"/>
              </a:rPr>
              <a:t>»</a:t>
            </a:r>
          </a:p>
          <a:p>
            <a:pPr>
              <a:spcBef>
                <a:spcPct val="0"/>
              </a:spcBef>
            </a:pP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Организация системной удаленной помощи с использованием информационных технологий,  детям-инвалидам, детям с ограниченными возможностями здоровья, путем формирования пар «ребенок-наставник», направленную на реализацию личностного потенциала, социализацию ребенка в общество,</a:t>
            </a:r>
            <a:r>
              <a:rPr lang="ru-RU" altLang="ru-RU" sz="1600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оказанию социально- психолого-педагогической помощи</a:t>
            </a:r>
            <a:endParaRPr lang="ru-RU" altLang="ru-RU" sz="1600" b="1" kern="0" dirty="0" smtClean="0">
              <a:solidFill>
                <a:srgbClr val="00823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 descr="C:\Users\админ\Desktop\DSC03617.jpg"/>
          <p:cNvPicPr/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141" y="228411"/>
            <a:ext cx="1817011" cy="13912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354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79712" y="548680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619672" y="733346"/>
            <a:ext cx="662473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598"/>
              </a:spcAft>
            </a:pPr>
            <a:r>
              <a:rPr lang="ru-RU" sz="1000" kern="1400" dirty="0">
                <a:solidFill>
                  <a:srgbClr val="000000"/>
                </a:solidFill>
                <a:latin typeface="Franklin Gothic Book"/>
              </a:rPr>
              <a:t> </a:t>
            </a:r>
          </a:p>
          <a:p>
            <a:endParaRPr lang="ru-RU" dirty="0"/>
          </a:p>
        </p:txBody>
      </p:sp>
      <p:sp>
        <p:nvSpPr>
          <p:cNvPr id="2" name="WordArt 2"/>
          <p:cNvSpPr>
            <a:spLocks noChangeArrowheads="1" noChangeShapeType="1" noTextEdit="1"/>
          </p:cNvSpPr>
          <p:nvPr/>
        </p:nvSpPr>
        <p:spPr bwMode="auto">
          <a:xfrm>
            <a:off x="1979712" y="404665"/>
            <a:ext cx="5328592" cy="100578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1565"/>
              </a:avLst>
            </a:prstTxWarp>
          </a:bodyPr>
          <a:lstStyle/>
          <a:p>
            <a:pPr algn="ctr" rtl="0">
              <a:buNone/>
            </a:pPr>
            <a:r>
              <a:rPr lang="ru-RU" sz="3600" b="1" i="1" kern="10" spc="0" dirty="0" smtClean="0">
                <a:ln w="127" algn="ctr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Группа </a:t>
            </a:r>
          </a:p>
          <a:p>
            <a:pPr algn="ctr" rtl="0">
              <a:buNone/>
            </a:pPr>
            <a:r>
              <a:rPr lang="ru-RU" sz="3600" b="1" i="1" kern="10" spc="0" dirty="0" smtClean="0">
                <a:ln w="127" algn="ctr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кратковременного </a:t>
            </a:r>
          </a:p>
          <a:p>
            <a:pPr algn="ctr" rtl="0">
              <a:buNone/>
            </a:pPr>
            <a:r>
              <a:rPr lang="ru-RU" sz="3600" b="1" i="1" kern="10" spc="0" dirty="0" smtClean="0">
                <a:ln w="127" algn="ctr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пребывания</a:t>
            </a:r>
            <a:endParaRPr lang="ru-RU" sz="3600" b="1" i="1" kern="10" spc="0" dirty="0">
              <a:ln w="127" algn="ctr">
                <a:solidFill>
                  <a:srgbClr val="FFFFFF"/>
                </a:solidFill>
                <a:round/>
                <a:headEnd/>
                <a:tailEnd/>
              </a:ln>
              <a:solidFill>
                <a:srgbClr val="0082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1410454"/>
            <a:ext cx="7956376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kern="14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У нас созданы условия для социальной адаптации детей, </a:t>
            </a:r>
            <a:endParaRPr lang="ru-RU" kern="14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ru-RU" i="1" kern="14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общения, погружения в игровую, творческую деятельность </a:t>
            </a:r>
            <a:endParaRPr lang="ru-RU" kern="14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598"/>
              </a:spcAft>
            </a:pPr>
            <a:r>
              <a:rPr lang="ru-RU" kern="14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 </a:t>
            </a:r>
            <a:endParaRPr lang="ru-RU" kern="1400" dirty="0">
              <a:solidFill>
                <a:srgbClr val="002060"/>
              </a:solidFill>
              <a:effectLst/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062536"/>
            <a:ext cx="2111501" cy="1582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99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971600" y="1941369"/>
            <a:ext cx="35283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598"/>
              </a:spcAft>
            </a:pPr>
            <a:r>
              <a:rPr lang="ru-RU" sz="1200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200" kern="140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5576" y="3603704"/>
            <a:ext cx="374441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600" b="1" u="sng" kern="14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Кабинет психолога</a:t>
            </a:r>
            <a:endParaRPr lang="ru-RU" sz="1600" kern="14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  <a:p>
            <a:pPr lvl="0" algn="ctr"/>
            <a:r>
              <a:rPr lang="ru-RU" sz="1200" kern="14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Темная сенсорная комната</a:t>
            </a:r>
          </a:p>
          <a:p>
            <a:pPr lvl="0" algn="ctr"/>
            <a:r>
              <a:rPr lang="ru-RU" sz="1200" kern="14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и компьютер с </a:t>
            </a:r>
            <a:r>
              <a:rPr lang="ru-RU" sz="1200" kern="14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программным</a:t>
            </a:r>
          </a:p>
          <a:p>
            <a:pPr lvl="0" algn="ctr"/>
            <a:r>
              <a:rPr lang="ru-RU" sz="1200" kern="14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1200" kern="14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обеспечением</a:t>
            </a:r>
          </a:p>
        </p:txBody>
      </p:sp>
      <p:pic>
        <p:nvPicPr>
          <p:cNvPr id="4102" name="Picture 6" descr="IMG_20190111_123136"/>
          <p:cNvPicPr>
            <a:picLocks noChangeAspect="1" noChangeArrowheads="1"/>
          </p:cNvPicPr>
          <p:nvPr/>
        </p:nvPicPr>
        <p:blipFill>
          <a:blip r:embed="rId3" cstate="print">
            <a:lum bright="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350" y="2098786"/>
            <a:ext cx="2278883" cy="1709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99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745586" y="3712735"/>
            <a:ext cx="21010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u="sng" kern="14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Игровая комната</a:t>
            </a:r>
            <a:endParaRPr lang="ru-RU" sz="1600" kern="14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  <a:p>
            <a:r>
              <a:rPr lang="ru-RU" sz="1200" kern="14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Проведение познавательных и развивающих занятий</a:t>
            </a:r>
          </a:p>
          <a:p>
            <a:r>
              <a:rPr lang="ru-RU" sz="1200" kern="14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 </a:t>
            </a:r>
            <a:endParaRPr lang="ru-RU" sz="1200" kern="1400" dirty="0">
              <a:solidFill>
                <a:srgbClr val="002060"/>
              </a:solidFill>
              <a:effectLst/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452" y="4496256"/>
            <a:ext cx="2129721" cy="1599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99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971600" y="6045073"/>
            <a:ext cx="30284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u="sng" kern="14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Театральная </a:t>
            </a:r>
            <a:r>
              <a:rPr lang="ru-RU" sz="1600" b="1" u="sng" kern="14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студия </a:t>
            </a:r>
            <a:r>
              <a:rPr lang="ru-RU" sz="1600" kern="14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«Затейники»</a:t>
            </a:r>
          </a:p>
          <a:p>
            <a:r>
              <a:rPr lang="ru-RU" sz="1600" kern="14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 </a:t>
            </a:r>
            <a:endParaRPr lang="ru-RU" sz="1600" kern="1400" dirty="0">
              <a:solidFill>
                <a:srgbClr val="002060"/>
              </a:solidFill>
              <a:effectLst/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5">
            <a:lum bright="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5602" y="4411383"/>
            <a:ext cx="2237540" cy="1670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99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732237" y="6028878"/>
            <a:ext cx="24117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u="sng" kern="14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Кружок </a:t>
            </a:r>
            <a:endParaRPr lang="ru-RU" sz="1600" kern="14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ru-RU" sz="1400" kern="14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“</a:t>
            </a:r>
            <a:r>
              <a:rPr lang="ru-RU" sz="1400" kern="1400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Мастерилка</a:t>
            </a:r>
            <a:r>
              <a:rPr lang="ru-RU" sz="1400" kern="14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»</a:t>
            </a:r>
          </a:p>
          <a:p>
            <a:pPr>
              <a:lnSpc>
                <a:spcPct val="150000"/>
              </a:lnSpc>
              <a:spcAft>
                <a:spcPts val="598"/>
              </a:spcAft>
            </a:pPr>
            <a:r>
              <a:rPr lang="ru-RU" sz="1600" kern="1400" dirty="0">
                <a:solidFill>
                  <a:srgbClr val="002060"/>
                </a:solidFill>
                <a:latin typeface="+mj-lt"/>
              </a:rPr>
              <a:t> </a:t>
            </a:r>
            <a:endParaRPr lang="ru-RU" sz="1600" kern="1400" dirty="0">
              <a:solidFill>
                <a:srgbClr val="002060"/>
              </a:solidFill>
              <a:effectLst/>
              <a:latin typeface="+mj-lt"/>
            </a:endParaRPr>
          </a:p>
        </p:txBody>
      </p:sp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6">
            <a:lum bright="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948" y="2069612"/>
            <a:ext cx="1808532" cy="1568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99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839399" y="5487317"/>
            <a:ext cx="2568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4000064" y="3574236"/>
            <a:ext cx="24208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u="sng" kern="14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Кабинет логопеда</a:t>
            </a:r>
            <a:endParaRPr lang="ru-RU" sz="1600" kern="14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ru-RU" sz="1400" kern="14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Оснащен дидактическим материалом для занятий по коррекции и развитию речи</a:t>
            </a:r>
          </a:p>
          <a:p>
            <a:pPr>
              <a:spcAft>
                <a:spcPts val="598"/>
              </a:spcAft>
            </a:pPr>
            <a:r>
              <a:rPr lang="ru-RU" sz="1400" kern="14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 </a:t>
            </a:r>
            <a:endParaRPr lang="ru-RU" sz="1400" kern="1400" dirty="0">
              <a:solidFill>
                <a:srgbClr val="002060"/>
              </a:solidFill>
              <a:effectLst/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7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401" y="4601665"/>
            <a:ext cx="1921394" cy="1443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99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758426" y="5974745"/>
            <a:ext cx="318087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u="sng" kern="14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Зал ЛФК</a:t>
            </a:r>
            <a:endParaRPr lang="ru-RU" sz="1600" kern="14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ru-RU" sz="1400" kern="14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Занятия по адаптивной физкультуре</a:t>
            </a:r>
          </a:p>
          <a:p>
            <a:r>
              <a:rPr lang="ru-RU" sz="1600" kern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600" kern="140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4058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6"/>
          <p:cNvGrpSpPr/>
          <p:nvPr/>
        </p:nvGrpSpPr>
        <p:grpSpPr>
          <a:xfrm>
            <a:off x="1357290" y="1196753"/>
            <a:ext cx="7500990" cy="3848454"/>
            <a:chOff x="1115616" y="2146449"/>
            <a:chExt cx="7165477" cy="3250701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115616" y="2146449"/>
              <a:ext cx="7165477" cy="10941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ru-RU" sz="6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187089" y="5085184"/>
              <a:ext cx="5084703" cy="3119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312493" y="1665136"/>
            <a:ext cx="741682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b="1" dirty="0" smtClean="0">
              <a:solidFill>
                <a:srgbClr val="00823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 smtClean="0">
              <a:solidFill>
                <a:srgbClr val="00823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solidFill>
                  <a:schemeClr val="tx2"/>
                </a:solidFill>
                <a:latin typeface="Times New Roman"/>
              </a:rPr>
              <a:t>Клуб </a:t>
            </a:r>
            <a:r>
              <a:rPr lang="ru-RU" sz="1600" b="1" dirty="0">
                <a:solidFill>
                  <a:schemeClr val="tx2"/>
                </a:solidFill>
                <a:latin typeface="Times New Roman"/>
              </a:rPr>
              <a:t>—</a:t>
            </a:r>
            <a:r>
              <a:rPr lang="ru-RU" sz="1600" b="1" dirty="0">
                <a:solidFill>
                  <a:srgbClr val="000000"/>
                </a:solidFill>
                <a:latin typeface="Times New Roman"/>
              </a:rPr>
              <a:t> это общение и обмен опытом родителей; повышения родительских компетенций в вопросах воспитания и развития ребенка с ОВЗ</a:t>
            </a:r>
            <a:r>
              <a:rPr lang="ru-RU" sz="1600" b="1" dirty="0" smtClean="0">
                <a:solidFill>
                  <a:srgbClr val="000000"/>
                </a:solidFill>
                <a:latin typeface="Times New Roman"/>
              </a:rPr>
              <a:t>.</a:t>
            </a:r>
            <a:endParaRPr lang="ru-RU" sz="16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В 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клубе создана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среда,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в которой родители могут свободно общаться друг с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другом, делиться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опытом,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получать поддержку.</a:t>
            </a:r>
          </a:p>
          <a:p>
            <a:r>
              <a:rPr lang="ru-RU" sz="1600" b="1" kern="1400" dirty="0">
                <a:solidFill>
                  <a:schemeClr val="tx2"/>
                </a:solidFill>
                <a:latin typeface="Times New Roman"/>
              </a:rPr>
              <a:t>Встречи в клубе проводятся </a:t>
            </a:r>
            <a:r>
              <a:rPr lang="ru-RU" sz="1600" b="1" kern="1400" dirty="0" smtClean="0">
                <a:solidFill>
                  <a:schemeClr val="tx2"/>
                </a:solidFill>
                <a:latin typeface="Times New Roman"/>
              </a:rPr>
              <a:t>1 </a:t>
            </a:r>
            <a:r>
              <a:rPr lang="ru-RU" sz="1600" b="1" kern="1400" dirty="0">
                <a:solidFill>
                  <a:schemeClr val="tx2"/>
                </a:solidFill>
                <a:latin typeface="Times New Roman"/>
              </a:rPr>
              <a:t>раз в месяц</a:t>
            </a:r>
            <a:r>
              <a:rPr lang="ru-RU" sz="1600" b="1" kern="1400" dirty="0">
                <a:solidFill>
                  <a:srgbClr val="00B050"/>
                </a:solidFill>
                <a:latin typeface="Times New Roman"/>
              </a:rPr>
              <a:t> </a:t>
            </a:r>
            <a:r>
              <a:rPr lang="ru-RU" sz="1600" b="1" kern="1400" dirty="0">
                <a:solidFill>
                  <a:srgbClr val="000000"/>
                </a:solidFill>
                <a:latin typeface="Times New Roman"/>
              </a:rPr>
              <a:t>с целью повышения родительской компетентности, а также создания условий для личностного роста родителей</a:t>
            </a:r>
            <a:r>
              <a:rPr lang="ru-RU" sz="1600" b="1" kern="1400" dirty="0" smtClean="0">
                <a:solidFill>
                  <a:srgbClr val="000000"/>
                </a:solidFill>
                <a:latin typeface="Times New Roman"/>
              </a:rPr>
              <a:t>.</a:t>
            </a:r>
            <a:endParaRPr lang="ru-RU" sz="16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C:\Users\Раиса\Pictures\8 марта 19\IMG_603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020" y="764704"/>
            <a:ext cx="2138611" cy="15096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C:\Users\Раиса\Pictures\декада 2018\Новая папка\WP_20181222_14_28_34_Pro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809" y="764704"/>
            <a:ext cx="2232248" cy="151848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2267744" y="3833758"/>
            <a:ext cx="47726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kern="0" dirty="0" smtClean="0">
                <a:solidFill>
                  <a:srgbClr val="00823B"/>
                </a:solidFill>
                <a:latin typeface="Constantia"/>
              </a:rPr>
              <a:t>Панорама наших дней</a:t>
            </a:r>
            <a:endParaRPr lang="ru-RU" sz="2400" dirty="0">
              <a:solidFill>
                <a:srgbClr val="00823B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4295423"/>
            <a:ext cx="76706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b="1" i="1" kern="1400" dirty="0" smtClean="0">
                <a:solidFill>
                  <a:srgbClr val="000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Тренинг для детей и родителей «Учимся понимать друг друга»</a:t>
            </a:r>
            <a:endParaRPr lang="ru-RU" sz="1600" b="1" i="1" kern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9994" indent="-359994">
              <a:buFont typeface="Wingdings" panose="05000000000000000000" pitchFamily="2" charset="2"/>
              <a:buChar char="v"/>
            </a:pPr>
            <a:r>
              <a:rPr lang="ru-RU" sz="1600" b="1" i="1" kern="1400" dirty="0" smtClean="0">
                <a:solidFill>
                  <a:srgbClr val="000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Встречи </a:t>
            </a:r>
            <a:r>
              <a:rPr lang="ru-RU" sz="1600" b="1" i="1" kern="1400" dirty="0">
                <a:solidFill>
                  <a:srgbClr val="000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детско- родительского клуба «Дети + </a:t>
            </a:r>
            <a:r>
              <a:rPr lang="ru-RU" sz="1600" b="1" i="1" kern="1400" dirty="0" smtClean="0">
                <a:solidFill>
                  <a:srgbClr val="000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родители»</a:t>
            </a:r>
            <a:endParaRPr lang="ru-RU" sz="1600" b="1" i="1" kern="1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9994" indent="-359994">
              <a:buFont typeface="Wingdings" panose="05000000000000000000" pitchFamily="2" charset="2"/>
              <a:buChar char="v"/>
            </a:pPr>
            <a:r>
              <a:rPr lang="ru-RU" sz="1600" b="1" i="1" kern="1400" dirty="0" smtClean="0">
                <a:solidFill>
                  <a:srgbClr val="000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Интегрированное </a:t>
            </a:r>
            <a:r>
              <a:rPr lang="ru-RU" sz="1600" b="1" i="1" kern="1400" dirty="0">
                <a:solidFill>
                  <a:srgbClr val="000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мероприятие «Марафон дружбы»</a:t>
            </a:r>
            <a:endParaRPr lang="ru-RU" sz="1600" b="1" i="1" kern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9994" indent="-359994">
              <a:buFont typeface="Wingdings" panose="05000000000000000000" pitchFamily="2" charset="2"/>
              <a:buChar char="v"/>
            </a:pPr>
            <a:r>
              <a:rPr lang="ru-RU" sz="1600" b="1" i="1" kern="1400" dirty="0" smtClean="0">
                <a:solidFill>
                  <a:srgbClr val="000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Развлекательное </a:t>
            </a:r>
            <a:r>
              <a:rPr lang="ru-RU" sz="1600" b="1" i="1" kern="1400" dirty="0">
                <a:solidFill>
                  <a:srgbClr val="000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мероприятие «В гостях у сказки» </a:t>
            </a:r>
            <a:endParaRPr lang="ru-RU" sz="1600" b="1" i="1" kern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9994" indent="-359994">
              <a:buFont typeface="Wingdings" panose="05000000000000000000" pitchFamily="2" charset="2"/>
              <a:buChar char="v"/>
            </a:pPr>
            <a:r>
              <a:rPr lang="ru-RU" sz="1600" b="1" i="1" kern="1400" dirty="0" smtClean="0">
                <a:solidFill>
                  <a:srgbClr val="000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Акция </a:t>
            </a:r>
            <a:r>
              <a:rPr lang="ru-RU" sz="1600" b="1" i="1" kern="1400" dirty="0">
                <a:solidFill>
                  <a:srgbClr val="000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поддержки «От чистого сердца» по оказанию адресной материальной </a:t>
            </a:r>
            <a:endParaRPr lang="ru-RU" sz="1600" b="1" i="1" kern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9994" indent="-359994">
              <a:buFont typeface="Wingdings" panose="05000000000000000000" pitchFamily="2" charset="2"/>
              <a:buChar char="v"/>
            </a:pPr>
            <a:r>
              <a:rPr lang="ru-RU" sz="1600" b="1" i="1" kern="1400" dirty="0" smtClean="0">
                <a:solidFill>
                  <a:srgbClr val="000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</a:t>
            </a:r>
            <a:r>
              <a:rPr lang="ru-RU" sz="1600" b="1" i="1" kern="1400" dirty="0">
                <a:solidFill>
                  <a:srgbClr val="000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областном фестивале «Байкальская звезда»</a:t>
            </a:r>
            <a:endParaRPr lang="ru-RU" sz="1600" b="1" i="1" kern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9994" indent="-359994">
              <a:buFont typeface="Wingdings" panose="05000000000000000000" pitchFamily="2" charset="2"/>
              <a:buChar char="v"/>
            </a:pPr>
            <a:r>
              <a:rPr lang="ru-RU" sz="1600" b="1" i="1" kern="1400" dirty="0" smtClean="0">
                <a:solidFill>
                  <a:srgbClr val="000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Игровое </a:t>
            </a:r>
            <a:r>
              <a:rPr lang="ru-RU" sz="1600" b="1" i="1" kern="1400" dirty="0">
                <a:solidFill>
                  <a:srgbClr val="000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мероприятие «Оранжевое чудо» </a:t>
            </a:r>
            <a:endParaRPr lang="ru-RU" sz="1600" b="1" i="1" kern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9994" indent="-359994">
              <a:buFont typeface="Wingdings" panose="05000000000000000000" pitchFamily="2" charset="2"/>
              <a:buChar char="v"/>
            </a:pPr>
            <a:r>
              <a:rPr lang="ru-RU" sz="1600" b="1" i="1" kern="1400" dirty="0" smtClean="0">
                <a:solidFill>
                  <a:srgbClr val="000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Акция </a:t>
            </a:r>
            <a:r>
              <a:rPr lang="ru-RU" sz="1600" b="1" i="1" kern="1400" dirty="0">
                <a:solidFill>
                  <a:srgbClr val="000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«Школьный  </a:t>
            </a:r>
            <a:r>
              <a:rPr lang="ru-RU" sz="1600" b="1" i="1" kern="1400" dirty="0" smtClean="0">
                <a:solidFill>
                  <a:srgbClr val="000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портфель</a:t>
            </a:r>
            <a:endParaRPr lang="ru-RU" sz="1600" b="1" i="1" kern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9994" indent="-359994">
              <a:buFont typeface="Wingdings" panose="05000000000000000000" pitchFamily="2" charset="2"/>
              <a:buChar char="v"/>
            </a:pPr>
            <a:r>
              <a:rPr lang="ru-RU" sz="1600" b="1" i="1" kern="1400" dirty="0" smtClean="0">
                <a:solidFill>
                  <a:srgbClr val="000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b="1" i="1" kern="1400" dirty="0">
                <a:solidFill>
                  <a:srgbClr val="000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Лыжня России» </a:t>
            </a:r>
            <a:endParaRPr lang="ru-RU" sz="1600" b="1" i="1" kern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71304" y="187622"/>
            <a:ext cx="67611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Клуб детей и родителей «Навстречу друг другу»</a:t>
            </a:r>
          </a:p>
        </p:txBody>
      </p:sp>
      <p:pic>
        <p:nvPicPr>
          <p:cNvPr id="13" name="Рисунок 12" descr="C:\Users\Раиса\Pictures\30.05.2018 г\DSC04227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773553"/>
            <a:ext cx="2103519" cy="15096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609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Заголовок 1"/>
          <p:cNvSpPr>
            <a:spLocks noGrp="1"/>
          </p:cNvSpPr>
          <p:nvPr>
            <p:ph type="title"/>
          </p:nvPr>
        </p:nvSpPr>
        <p:spPr>
          <a:xfrm>
            <a:off x="1295636" y="0"/>
            <a:ext cx="5544615" cy="1327997"/>
          </a:xfrm>
        </p:spPr>
        <p:txBody>
          <a:bodyPr>
            <a:normAutofit/>
          </a:bodyPr>
          <a:lstStyle/>
          <a:p>
            <a:pPr algn="ctr"/>
            <a:r>
              <a:rPr lang="ru-RU" sz="1662" b="1" dirty="0"/>
              <a:t/>
            </a:r>
            <a:br>
              <a:rPr lang="ru-RU" sz="1662" b="1" dirty="0"/>
            </a:br>
            <a:r>
              <a:rPr lang="ru-RU" sz="2954" b="1" dirty="0" smtClean="0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Наши активные помощники</a:t>
            </a:r>
            <a:br>
              <a:rPr lang="ru-RU" sz="2954" b="1" dirty="0" smtClean="0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 smtClean="0">
                <a:solidFill>
                  <a:srgbClr val="00823B"/>
                </a:solidFill>
              </a:rPr>
              <a:t>волонтеры, государственные и общественные организации </a:t>
            </a:r>
            <a:r>
              <a:rPr lang="ru-RU" sz="1600" b="1" dirty="0">
                <a:solidFill>
                  <a:srgbClr val="FF0000"/>
                </a:solidFill>
              </a:rPr>
              <a:t/>
            </a:r>
            <a:br>
              <a:rPr lang="ru-RU" sz="1600" b="1" dirty="0">
                <a:solidFill>
                  <a:srgbClr val="FF0000"/>
                </a:solidFill>
              </a:rPr>
            </a:b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67944" y="2492896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357016" y="6230179"/>
            <a:ext cx="26642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     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НБФПН «Подари жизнь»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 descr="C:\Users\админ\Desktop\DSC02186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61" r="31197"/>
          <a:stretch/>
        </p:blipFill>
        <p:spPr bwMode="auto">
          <a:xfrm>
            <a:off x="6682008" y="4254128"/>
            <a:ext cx="2185048" cy="17814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Рисунок 12" descr="D:\Фото\мыльные пузыри\DSC02862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69" t="11852"/>
          <a:stretch/>
        </p:blipFill>
        <p:spPr bwMode="auto">
          <a:xfrm>
            <a:off x="1328742" y="4288127"/>
            <a:ext cx="2307154" cy="176111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Рисунок 1" descr="D:\Рабочий стол\к отчёту\DSC0963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008" y="318660"/>
            <a:ext cx="2154385" cy="1295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 descr="C:\Users\админ\Desktop\DSC01841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4" t="13104" r="4545" b="18778"/>
          <a:stretch/>
        </p:blipFill>
        <p:spPr bwMode="auto">
          <a:xfrm>
            <a:off x="1396201" y="1124744"/>
            <a:ext cx="4771929" cy="254148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Рисунок 15" descr="C:\Users\админ\Desktop\PC030022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238" y="1887225"/>
            <a:ext cx="2144374" cy="162422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7068726" y="1574254"/>
            <a:ext cx="18278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 ветеранов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37320" y="3490559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учреждения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Нижнеилимского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32384" y="3755958"/>
            <a:ext cx="4379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Учреждения культуры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Нижнеилимского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Депутаты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Новоигирменского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ГП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70813" y="5995147"/>
            <a:ext cx="20650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Индивидуальные предприниматели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__plpcte_target" descr="https://i.mycdn.me/image?id=834629804672&amp;t=3&amp;plc=WEB&amp;tkn=*GkhSeHBlfKzh8X0hN8PgO_n-D4c"/>
          <p:cNvPicPr/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581" y="4288127"/>
            <a:ext cx="2464435" cy="163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__plpcte_target" descr="https://i.mycdn.me/image?id=834880607360&amp;t=3&amp;plc=WEB&amp;tkn=*Uc_eFu71w6oM5gVDYH6FINd9A_I"/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4" t="6732" r="12245" b="8001"/>
          <a:stretch/>
        </p:blipFill>
        <p:spPr bwMode="auto">
          <a:xfrm>
            <a:off x="3651692" y="5494072"/>
            <a:ext cx="1076325" cy="10858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5146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1"/>
          <p:cNvGrpSpPr>
            <a:grpSpLocks/>
          </p:cNvGrpSpPr>
          <p:nvPr/>
        </p:nvGrpSpPr>
        <p:grpSpPr bwMode="auto">
          <a:xfrm>
            <a:off x="1357290" y="2214554"/>
            <a:ext cx="7358115" cy="3538803"/>
            <a:chOff x="607288" y="-815361"/>
            <a:chExt cx="7925152" cy="5659512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607288" y="-815361"/>
              <a:ext cx="7925152" cy="590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ru-RU" dirty="0">
                <a:solidFill>
                  <a:srgbClr val="00B050"/>
                </a:solidFill>
              </a:endParaRPr>
            </a:p>
          </p:txBody>
        </p:sp>
        <p:sp>
          <p:nvSpPr>
            <p:cNvPr id="8" name="Прямоугольник 3"/>
            <p:cNvSpPr>
              <a:spLocks noChangeArrowheads="1"/>
            </p:cNvSpPr>
            <p:nvPr/>
          </p:nvSpPr>
          <p:spPr bwMode="auto">
            <a:xfrm>
              <a:off x="2699547" y="4196516"/>
              <a:ext cx="3628503" cy="6476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endParaRPr lang="ru-RU" sz="2000" b="1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1967268" y="265965"/>
            <a:ext cx="6215099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рамках ежегодного Международного дня защиты детей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«Детство- волшебная страна»</a:t>
            </a:r>
            <a:endParaRPr lang="ru-RU" altLang="ru-RU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3669" y="536787"/>
            <a:ext cx="7488832" cy="4340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endParaRPr lang="ru-RU" altLang="ru-RU" sz="160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</a:pPr>
            <a:r>
              <a:rPr lang="ru-RU" altLang="ru-RU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Этот </a:t>
            </a:r>
            <a:r>
              <a:rPr lang="ru-RU" alt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праздник стал традицией и привлекает все больше </a:t>
            </a:r>
            <a:r>
              <a:rPr lang="ru-RU" altLang="ru-RU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семей, </a:t>
            </a:r>
            <a:r>
              <a:rPr lang="ru-RU" alt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воспитывающих детей с ограниченными возможностями здоровья. </a:t>
            </a:r>
            <a:r>
              <a:rPr lang="ru-RU" altLang="ru-RU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В </a:t>
            </a:r>
            <a:r>
              <a:rPr lang="ru-RU" alt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этот день в Центр приезжают </a:t>
            </a:r>
            <a:r>
              <a:rPr lang="ru-RU" altLang="ru-RU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семьи </a:t>
            </a:r>
            <a:r>
              <a:rPr lang="ru-RU" alt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 всего Нижнеилимского района. </a:t>
            </a:r>
          </a:p>
          <a:p>
            <a:pPr lvl="0" eaLnBrk="0" fontAlgn="base" hangingPunct="0">
              <a:spcBef>
                <a:spcPct val="0"/>
              </a:spcBef>
            </a:pPr>
            <a:r>
              <a:rPr lang="ru-RU" altLang="ru-RU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Праздничная программа включает:</a:t>
            </a:r>
            <a:endParaRPr lang="ru-RU" altLang="ru-RU" b="1" i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eaLnBrk="0" fontAlgn="base" hangingPunct="0">
              <a:buFont typeface="Wingdings" panose="05000000000000000000" pitchFamily="2" charset="2"/>
              <a:buChar char="v"/>
            </a:pPr>
            <a:r>
              <a:rPr lang="ru-RU" altLang="ru-RU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игровые мероприятия</a:t>
            </a:r>
          </a:p>
          <a:p>
            <a:pPr marL="285750" lvl="0" indent="-285750" eaLnBrk="0" fontAlgn="base" hangingPunct="0">
              <a:buFont typeface="Wingdings" panose="05000000000000000000" pitchFamily="2" charset="2"/>
              <a:buChar char="v"/>
            </a:pPr>
            <a:r>
              <a:rPr lang="ru-RU" altLang="ru-RU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мастер классы</a:t>
            </a:r>
          </a:p>
          <a:p>
            <a:pPr marL="285750" lvl="0" indent="-285750" eaLnBrk="0" fontAlgn="base" hangingPunct="0">
              <a:buFont typeface="Wingdings" panose="05000000000000000000" pitchFamily="2" charset="2"/>
              <a:buChar char="v"/>
            </a:pPr>
            <a:r>
              <a:rPr lang="ru-RU" altLang="ru-RU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тренинги </a:t>
            </a:r>
            <a:r>
              <a:rPr lang="ru-RU" alt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</a:t>
            </a:r>
            <a:r>
              <a:rPr lang="ru-RU" altLang="ru-RU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родителей </a:t>
            </a:r>
          </a:p>
          <a:p>
            <a:pPr marL="285750" lvl="0" indent="-285750" eaLnBrk="0" fontAlgn="base" hangingPunct="0">
              <a:buFont typeface="Wingdings" panose="05000000000000000000" pitchFamily="2" charset="2"/>
              <a:buChar char="v"/>
            </a:pPr>
            <a:r>
              <a:rPr lang="ru-RU" altLang="ru-RU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релаксационные занятия   </a:t>
            </a:r>
            <a:endParaRPr lang="ru-RU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онкурс </a:t>
            </a:r>
            <a:r>
              <a:rPr lang="ru-RU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рисунков на асфальте «Мир глазами детей»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ттракцион </a:t>
            </a:r>
            <a:r>
              <a:rPr lang="ru-RU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«Покатай меня лошадка</a:t>
            </a:r>
            <a:r>
              <a:rPr lang="ru-RU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обед в ресторане «Кедр»</a:t>
            </a:r>
            <a:endParaRPr lang="ru-RU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endParaRPr lang="ru-RU" b="1" kern="1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endParaRPr lang="ru-RU" altLang="ru-RU" sz="11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339966"/>
            <a:ext cx="1414307" cy="2122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 descr="C:\Users\Раиса\Desktop\Мир семьи страна детства 05.18\DSC0407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365104"/>
            <a:ext cx="1728192" cy="21940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Раиса\Pictures\30.05.2018 г\DSC03983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717032"/>
            <a:ext cx="2636651" cy="2842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1"/>
          <p:cNvGrpSpPr>
            <a:grpSpLocks/>
          </p:cNvGrpSpPr>
          <p:nvPr/>
        </p:nvGrpSpPr>
        <p:grpSpPr bwMode="auto">
          <a:xfrm>
            <a:off x="1357290" y="2214554"/>
            <a:ext cx="7679206" cy="3538803"/>
            <a:chOff x="607288" y="-815361"/>
            <a:chExt cx="7925152" cy="5659512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607288" y="-815361"/>
              <a:ext cx="7925152" cy="590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Прямоугольник 3"/>
            <p:cNvSpPr>
              <a:spLocks noChangeArrowheads="1"/>
            </p:cNvSpPr>
            <p:nvPr/>
          </p:nvSpPr>
          <p:spPr bwMode="auto">
            <a:xfrm>
              <a:off x="2699547" y="4196516"/>
              <a:ext cx="3628503" cy="6476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2411760" y="210994"/>
            <a:ext cx="54665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kern="0" noProof="0" dirty="0" smtClean="0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 «Лето- это маленькая жизнь</a:t>
            </a:r>
            <a:r>
              <a:rPr lang="ru-RU" sz="2400" b="1" kern="0" noProof="0" dirty="0" smtClean="0">
                <a:solidFill>
                  <a:srgbClr val="0082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823B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57290" y="583326"/>
            <a:ext cx="7515645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solidFill>
                  <a:prstClr val="black"/>
                </a:solidFill>
                <a:latin typeface="Constantia"/>
              </a:rPr>
              <a:t> 	</a:t>
            </a:r>
          </a:p>
          <a:p>
            <a:pPr lvl="0"/>
            <a:r>
              <a:rPr lang="ru-RU" b="1" i="1" dirty="0" smtClean="0">
                <a:solidFill>
                  <a:prstClr val="black"/>
                </a:solidFill>
                <a:latin typeface="+mj-lt"/>
              </a:rPr>
              <a:t>Создание </a:t>
            </a:r>
            <a:r>
              <a:rPr lang="ru-RU" b="1" i="1" dirty="0">
                <a:solidFill>
                  <a:prstClr val="black"/>
                </a:solidFill>
                <a:latin typeface="+mj-lt"/>
              </a:rPr>
              <a:t>условий для полноценного отдыха, оздоровления детей с ограниченными возможностями здоровья, развития их внутреннего потенциала, содействия формированию ключевых компетенций  на основе включения их в разнообразную, общественно значимую и личностно привлекательную деятельность, содержательное общение и межличностные отношения в разновозрастном коллективе, развитие творческих способностей</a:t>
            </a:r>
            <a:r>
              <a:rPr lang="ru-RU" b="1" i="1" dirty="0" smtClean="0">
                <a:solidFill>
                  <a:prstClr val="black"/>
                </a:solidFill>
                <a:latin typeface="+mj-lt"/>
              </a:rPr>
              <a:t>.</a:t>
            </a:r>
          </a:p>
          <a:p>
            <a:pPr lvl="0"/>
            <a:endParaRPr lang="ru-RU" b="1" i="1" dirty="0">
              <a:solidFill>
                <a:prstClr val="black"/>
              </a:solidFill>
              <a:latin typeface="+mj-lt"/>
            </a:endParaRP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b="1" i="1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Праздничная программа «Бригантина поднимает паруса»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i="1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Игровая программа «Загадки на грядке</a:t>
            </a:r>
            <a:r>
              <a:rPr lang="ru-RU" b="1" i="1" dirty="0" smtClean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», «</a:t>
            </a:r>
            <a:r>
              <a:rPr lang="ru-RU" b="1" i="1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День </a:t>
            </a:r>
            <a:r>
              <a:rPr lang="ru-RU" b="1" i="1" dirty="0" smtClean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приколов», Игра </a:t>
            </a:r>
            <a:r>
              <a:rPr lang="ru-RU" b="1" i="1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«Морской бой»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b="1" i="1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Конкурс рисунков на асфальте «Мир глазами детей</a:t>
            </a:r>
            <a:r>
              <a:rPr lang="ru-RU" b="1" i="1" dirty="0" smtClean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»</a:t>
            </a:r>
            <a:endParaRPr lang="ru-RU" b="1" i="1" dirty="0">
              <a:solidFill>
                <a:prstClr val="black"/>
              </a:solidFill>
              <a:latin typeface="+mj-lt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b="1" i="1" dirty="0" err="1" smtClean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Фиточай</a:t>
            </a:r>
            <a:r>
              <a:rPr lang="ru-RU" b="1" i="1" dirty="0" smtClean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, Закаливающие процедуры</a:t>
            </a:r>
            <a:endParaRPr lang="ru-RU" b="1" i="1" dirty="0">
              <a:solidFill>
                <a:prstClr val="black"/>
              </a:solidFill>
              <a:latin typeface="+mj-lt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b="1" i="1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Игровой </a:t>
            </a:r>
            <a:r>
              <a:rPr lang="ru-RU" b="1" i="1" dirty="0" smtClean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массаж, дыхательная гимнастика</a:t>
            </a:r>
          </a:p>
          <a:p>
            <a:pPr lvl="0" algn="ctr"/>
            <a:endParaRPr lang="ru-RU" sz="1600" b="1" dirty="0">
              <a:solidFill>
                <a:srgbClr val="00823B"/>
              </a:solidFill>
              <a:latin typeface="Constantia"/>
            </a:endParaRPr>
          </a:p>
          <a:p>
            <a:pPr lvl="0"/>
            <a:endParaRPr lang="ru-RU" sz="1600" dirty="0">
              <a:solidFill>
                <a:prstClr val="black"/>
              </a:solidFill>
              <a:latin typeface="Constantia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905" y="4769746"/>
            <a:ext cx="2364999" cy="1777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 descr="C:\Users\Раиса\Pictures\2 сезон\IMG_056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769746"/>
            <a:ext cx="2297096" cy="1731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Раиса\Pictures\1сезон\IMG_20180613_104859_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976" y="4797152"/>
            <a:ext cx="2448271" cy="17503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676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116632"/>
            <a:ext cx="5616624" cy="1008112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 «Мы вместе»</a:t>
            </a:r>
            <a:endParaRPr lang="ru-RU" sz="28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22495" y="620688"/>
            <a:ext cx="7560840" cy="2376264"/>
          </a:xfrm>
        </p:spPr>
        <p:txBody>
          <a:bodyPr/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Ежегодно </a:t>
            </a:r>
            <a:r>
              <a:rPr lang="ru-RU" altLang="ru-RU" sz="1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декабре в рамках </a:t>
            </a:r>
            <a:r>
              <a:rPr lang="ru-RU" alt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Всемирной </a:t>
            </a:r>
            <a:r>
              <a:rPr lang="ru-RU" altLang="ru-RU" sz="1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декады </a:t>
            </a:r>
            <a:r>
              <a:rPr lang="ru-RU" alt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инвалидов в </a:t>
            </a:r>
            <a:r>
              <a:rPr lang="ru-RU" sz="1800" b="1" i="1" kern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 Нижнеилимского </a:t>
            </a:r>
            <a:r>
              <a:rPr lang="ru-RU" sz="1800" b="1" i="1" kern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района</a:t>
            </a:r>
            <a:r>
              <a:rPr lang="ru-RU" altLang="ru-RU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1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проводиться месячник благотворительности. </a:t>
            </a:r>
          </a:p>
          <a:p>
            <a:pPr lvl="0" eaLnBrk="0" fontAlgn="base" hangingPunct="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800" b="1" i="1" kern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Дружеские  встречи  </a:t>
            </a:r>
            <a:r>
              <a:rPr lang="ru-RU" sz="1800" b="1" i="1" kern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«Если дружно, если вместе» </a:t>
            </a:r>
            <a:endParaRPr lang="ru-RU" sz="1800" b="1" i="1" kern="1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eaLnBrk="0" fontAlgn="base" hangingPunct="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800" b="1" i="1" kern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Мастер –классы по рукоделию «Мы умеем мастерить, веселится, и </a:t>
            </a:r>
            <a:r>
              <a:rPr lang="ru-RU" sz="1800" b="1" i="1" kern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дружить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800" b="1" i="1" kern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Акция «Дорога добрых дел</a:t>
            </a:r>
            <a:r>
              <a:rPr lang="ru-RU" sz="1800" b="1" i="1" kern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lvl="0" eaLnBrk="0" fontAlgn="base" hangingPunct="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800" b="1" i="1" kern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Акция </a:t>
            </a:r>
            <a:r>
              <a:rPr lang="ru-RU" sz="1800" b="1" i="1" kern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«Белая лента</a:t>
            </a:r>
            <a:r>
              <a:rPr lang="ru-RU" sz="1800" b="1" i="1" kern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</a:p>
          <a:p>
            <a:pPr lvl="0" eaLnBrk="0" fontAlgn="base" hangingPunct="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800" b="1" i="1" kern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Мюзикл «Муха </a:t>
            </a:r>
            <a:r>
              <a:rPr lang="ru-RU" sz="1800" b="1" i="1" kern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Цокотуха</a:t>
            </a:r>
          </a:p>
          <a:p>
            <a:pPr lvl="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800" b="1" i="1" kern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Выставка продажи изделия ручной </a:t>
            </a:r>
            <a:r>
              <a:rPr lang="ru-RU" sz="1800" b="1" i="1" kern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работы</a:t>
            </a:r>
          </a:p>
          <a:p>
            <a:pPr lvl="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800" b="1" i="1" kern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Благотворительный </a:t>
            </a:r>
            <a:r>
              <a:rPr lang="ru-RU" sz="1800" b="1" i="1" kern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концерт «Мы вместе» ГД «Прометей» </a:t>
            </a:r>
            <a:endParaRPr lang="ru-RU" sz="1800" b="1" i="1" kern="1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endParaRPr lang="ru-RU" sz="1800" b="1" kern="1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endParaRPr lang="ru-RU" sz="1400" kern="1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ru-RU" sz="1400" kern="140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sz="1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709639"/>
            <a:ext cx="1978556" cy="1488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 descr="C:\Users\Раиса\Pictures\декада 2018\3 школа\IMG_308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679905"/>
            <a:ext cx="1828861" cy="1484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Раиса\Pictures\декада 2018\3 школа\IMG_302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741888"/>
            <a:ext cx="2023121" cy="144983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338339" y="5198158"/>
            <a:ext cx="762538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28600" algn="ctr"/>
            <a:r>
              <a:rPr lang="ru-RU" sz="1400" b="1" kern="1400" dirty="0">
                <a:solidFill>
                  <a:srgbClr val="00823B"/>
                </a:solidFill>
                <a:latin typeface="Franklin Gothic Book"/>
              </a:rPr>
              <a:t>Мы всегда готовы к сотрудничеству</a:t>
            </a:r>
            <a:endParaRPr lang="ru-RU" sz="1000" b="1" kern="1400" dirty="0">
              <a:solidFill>
                <a:srgbClr val="00823B"/>
              </a:solidFill>
              <a:latin typeface="Franklin Gothic Book"/>
            </a:endParaRPr>
          </a:p>
          <a:p>
            <a:r>
              <a:rPr lang="ru-RU" sz="1400" b="1" i="1" kern="1400" dirty="0">
                <a:solidFill>
                  <a:srgbClr val="000000"/>
                </a:solidFill>
                <a:latin typeface="Times New Roman"/>
              </a:rPr>
              <a:t>Наш адрес: </a:t>
            </a:r>
            <a:r>
              <a:rPr lang="ru-RU" sz="1400" b="1" i="1" kern="1400" dirty="0" smtClean="0">
                <a:solidFill>
                  <a:srgbClr val="000000"/>
                </a:solidFill>
                <a:latin typeface="Times New Roman"/>
              </a:rPr>
              <a:t>665684 </a:t>
            </a:r>
            <a:r>
              <a:rPr lang="ru-RU" sz="1400" b="1" i="1" kern="1400" dirty="0">
                <a:solidFill>
                  <a:srgbClr val="000000"/>
                </a:solidFill>
                <a:latin typeface="Times New Roman"/>
              </a:rPr>
              <a:t>Иркутская </a:t>
            </a:r>
            <a:r>
              <a:rPr lang="ru-RU" sz="1400" b="1" i="1" kern="1400" dirty="0" smtClean="0">
                <a:solidFill>
                  <a:srgbClr val="000000"/>
                </a:solidFill>
                <a:latin typeface="Times New Roman"/>
              </a:rPr>
              <a:t>область</a:t>
            </a:r>
            <a:r>
              <a:rPr lang="ru-RU" sz="1000" b="1" i="1" kern="1400" dirty="0" smtClean="0">
                <a:solidFill>
                  <a:srgbClr val="000000"/>
                </a:solidFill>
                <a:latin typeface="Franklin Gothic Book"/>
              </a:rPr>
              <a:t>, </a:t>
            </a:r>
            <a:r>
              <a:rPr lang="ru-RU" sz="1400" b="1" i="1" kern="1400" dirty="0" err="1" smtClean="0">
                <a:solidFill>
                  <a:srgbClr val="000000"/>
                </a:solidFill>
                <a:latin typeface="Times New Roman"/>
              </a:rPr>
              <a:t>Нижнеилимский</a:t>
            </a:r>
            <a:r>
              <a:rPr lang="ru-RU" sz="1400" b="1" i="1" kern="1400" dirty="0" smtClean="0">
                <a:solidFill>
                  <a:srgbClr val="000000"/>
                </a:solidFill>
                <a:latin typeface="Times New Roman"/>
              </a:rPr>
              <a:t> район, </a:t>
            </a:r>
          </a:p>
          <a:p>
            <a:r>
              <a:rPr lang="ru-RU" sz="1400" b="1" i="1" kern="1400" dirty="0" smtClean="0">
                <a:solidFill>
                  <a:srgbClr val="000000"/>
                </a:solidFill>
                <a:latin typeface="Times New Roman"/>
              </a:rPr>
              <a:t>п</a:t>
            </a:r>
            <a:r>
              <a:rPr lang="ru-RU" sz="1400" b="1" i="1" kern="1400" dirty="0">
                <a:solidFill>
                  <a:srgbClr val="000000"/>
                </a:solidFill>
                <a:latin typeface="Times New Roman"/>
              </a:rPr>
              <a:t>. Новая-Игирма, </a:t>
            </a:r>
            <a:r>
              <a:rPr lang="ru-RU" sz="1400" b="1" i="1" kern="1400" dirty="0" smtClean="0">
                <a:solidFill>
                  <a:srgbClr val="000000"/>
                </a:solidFill>
                <a:latin typeface="Times New Roman"/>
              </a:rPr>
              <a:t>м-н </a:t>
            </a:r>
            <a:r>
              <a:rPr lang="ru-RU" sz="1400" b="1" i="1" kern="1400" dirty="0">
                <a:solidFill>
                  <a:srgbClr val="000000"/>
                </a:solidFill>
                <a:latin typeface="Times New Roman"/>
              </a:rPr>
              <a:t>Химки, д. </a:t>
            </a:r>
            <a:r>
              <a:rPr lang="ru-RU" sz="1400" b="1" i="1" kern="1400" dirty="0" smtClean="0">
                <a:solidFill>
                  <a:srgbClr val="000000"/>
                </a:solidFill>
                <a:latin typeface="Times New Roman"/>
              </a:rPr>
              <a:t>37/1, тел</a:t>
            </a:r>
            <a:r>
              <a:rPr lang="ru-RU" sz="1400" b="1" i="1" kern="1400" dirty="0">
                <a:solidFill>
                  <a:srgbClr val="000000"/>
                </a:solidFill>
                <a:latin typeface="Times New Roman"/>
              </a:rPr>
              <a:t>. 63-147 </a:t>
            </a:r>
            <a:endParaRPr lang="ru-RU" sz="1000" b="1" i="1" kern="1400" dirty="0">
              <a:solidFill>
                <a:srgbClr val="000000"/>
              </a:solidFill>
              <a:latin typeface="Franklin Gothic Book"/>
            </a:endParaRPr>
          </a:p>
          <a:p>
            <a:pPr algn="just"/>
            <a:r>
              <a:rPr lang="ru-RU" sz="1400" b="1" i="1" kern="1400" dirty="0">
                <a:solidFill>
                  <a:srgbClr val="000000"/>
                </a:solidFill>
                <a:latin typeface="Times New Roman"/>
              </a:rPr>
              <a:t>г. Железногорск-Илимский, 8 квартал, д. 1а,  </a:t>
            </a:r>
            <a:r>
              <a:rPr lang="ru-RU" sz="1400" b="1" i="1" kern="1400" dirty="0" err="1">
                <a:solidFill>
                  <a:srgbClr val="000000"/>
                </a:solidFill>
                <a:latin typeface="Times New Roman"/>
              </a:rPr>
              <a:t>каб</a:t>
            </a:r>
            <a:r>
              <a:rPr lang="ru-RU" sz="1400" b="1" i="1" kern="1400" dirty="0">
                <a:solidFill>
                  <a:srgbClr val="000000"/>
                </a:solidFill>
                <a:latin typeface="Times New Roman"/>
              </a:rPr>
              <a:t>. 107. тел. 3-20-60</a:t>
            </a:r>
            <a:endParaRPr lang="ru-RU" sz="1000" b="1" i="1" kern="1400" dirty="0">
              <a:solidFill>
                <a:srgbClr val="000000"/>
              </a:solidFill>
              <a:latin typeface="Franklin Gothic Book"/>
            </a:endParaRPr>
          </a:p>
          <a:p>
            <a:pPr algn="just"/>
            <a:r>
              <a:rPr lang="ru-RU" sz="1400" b="1" i="1" kern="1400" dirty="0">
                <a:solidFill>
                  <a:srgbClr val="000000"/>
                </a:solidFill>
                <a:latin typeface="Times New Roman"/>
              </a:rPr>
              <a:t>E-</a:t>
            </a:r>
            <a:r>
              <a:rPr lang="ru-RU" sz="1400" b="1" i="1" kern="1400" dirty="0" err="1">
                <a:solidFill>
                  <a:srgbClr val="000000"/>
                </a:solidFill>
                <a:latin typeface="Times New Roman"/>
              </a:rPr>
              <a:t>mail</a:t>
            </a:r>
            <a:r>
              <a:rPr lang="ru-RU" sz="1400" b="1" i="1" kern="1400" dirty="0">
                <a:solidFill>
                  <a:srgbClr val="000000"/>
                </a:solidFill>
                <a:latin typeface="Times New Roman"/>
              </a:rPr>
              <a:t>: </a:t>
            </a:r>
            <a:r>
              <a:rPr lang="ru-RU" sz="1400" b="1" i="1" kern="1400" dirty="0">
                <a:solidFill>
                  <a:srgbClr val="000080"/>
                </a:solidFill>
                <a:latin typeface="Franklin Gothic Book"/>
              </a:rPr>
              <a:t>src-s@mail.ru </a:t>
            </a:r>
            <a:r>
              <a:rPr lang="ru-RU" sz="1000" b="1" i="1" kern="1400" dirty="0" smtClean="0">
                <a:solidFill>
                  <a:srgbClr val="000000"/>
                </a:solidFill>
                <a:latin typeface="Franklin Gothic Book"/>
              </a:rPr>
              <a:t>      </a:t>
            </a:r>
            <a:r>
              <a:rPr lang="ru-RU" sz="1400" b="1" i="1" kern="1400" dirty="0" smtClean="0">
                <a:solidFill>
                  <a:srgbClr val="000000"/>
                </a:solidFill>
                <a:latin typeface="Times New Roman"/>
              </a:rPr>
              <a:t>Наш </a:t>
            </a:r>
            <a:r>
              <a:rPr lang="ru-RU" sz="1400" b="1" i="1" kern="1400" dirty="0">
                <a:solidFill>
                  <a:srgbClr val="000000"/>
                </a:solidFill>
                <a:latin typeface="Times New Roman"/>
              </a:rPr>
              <a:t>сайт: </a:t>
            </a:r>
            <a:r>
              <a:rPr lang="ru-RU" sz="1400" b="1" i="1" kern="1400" dirty="0">
                <a:solidFill>
                  <a:srgbClr val="000080"/>
                </a:solidFill>
                <a:latin typeface="Franklin Gothic Book"/>
              </a:rPr>
              <a:t>srcsid85@.ru </a:t>
            </a:r>
            <a:endParaRPr lang="ru-RU" sz="1000" b="1" i="1" kern="1400" dirty="0">
              <a:solidFill>
                <a:srgbClr val="000000"/>
              </a:solidFill>
              <a:latin typeface="Franklin Gothic Book"/>
            </a:endParaRPr>
          </a:p>
          <a:p>
            <a:pPr algn="just"/>
            <a:r>
              <a:rPr lang="ru-RU" sz="1400" b="1" i="1" kern="1400" dirty="0" smtClean="0">
                <a:solidFill>
                  <a:srgbClr val="000000"/>
                </a:solidFill>
                <a:latin typeface="Times New Roman"/>
              </a:rPr>
              <a:t>Скайп</a:t>
            </a:r>
            <a:r>
              <a:rPr lang="ru-RU" sz="1400" b="1" i="1" kern="1400" dirty="0">
                <a:solidFill>
                  <a:srgbClr val="000000"/>
                </a:solidFill>
                <a:latin typeface="Times New Roman"/>
              </a:rPr>
              <a:t>: </a:t>
            </a:r>
            <a:r>
              <a:rPr lang="ru-RU" sz="1400" b="1" i="1" kern="1400" dirty="0">
                <a:solidFill>
                  <a:srgbClr val="000080"/>
                </a:solidFill>
                <a:latin typeface="Times New Roman"/>
              </a:rPr>
              <a:t>«Центр помощи семье и детям Нижнеилимского района»</a:t>
            </a:r>
            <a:endParaRPr lang="ru-RU" sz="1000" b="1" i="1" kern="1400" dirty="0">
              <a:solidFill>
                <a:srgbClr val="000000"/>
              </a:solidFill>
              <a:latin typeface="Franklin Gothic Book"/>
            </a:endParaRPr>
          </a:p>
          <a:p>
            <a:pPr algn="just"/>
            <a:r>
              <a:rPr lang="ru-RU" sz="1400" b="1" i="1" kern="1400" dirty="0">
                <a:solidFill>
                  <a:srgbClr val="000000"/>
                </a:solidFill>
                <a:latin typeface="Times New Roman"/>
              </a:rPr>
              <a:t> </a:t>
            </a:r>
            <a:endParaRPr lang="ru-RU" sz="1000" b="1" i="1" kern="1400" dirty="0">
              <a:solidFill>
                <a:srgbClr val="000000"/>
              </a:solidFill>
              <a:latin typeface="Franklin Gothic Book"/>
            </a:endParaRPr>
          </a:p>
          <a:p>
            <a:r>
              <a:rPr lang="ru-RU" sz="1000" b="1" i="1" kern="1400" dirty="0">
                <a:solidFill>
                  <a:srgbClr val="000000"/>
                </a:solidFill>
                <a:latin typeface="Franklin Gothic Book"/>
              </a:rPr>
              <a:t> </a:t>
            </a:r>
            <a:endParaRPr lang="ru-RU" sz="1000" b="1" i="1" kern="1400" dirty="0">
              <a:solidFill>
                <a:srgbClr val="000000"/>
              </a:solidFill>
              <a:effectLst/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94290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20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F6128"/>
      </a:hlink>
      <a:folHlink>
        <a:srgbClr val="76923C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931</TotalTime>
  <Words>629</Words>
  <Application>Microsoft Office PowerPoint</Application>
  <PresentationFormat>Экран (4:3)</PresentationFormat>
  <Paragraphs>111</Paragraphs>
  <Slides>8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Министерство социального развития,  опеки и попечительства Иркутской области  Областное государственное казённое  учреждение социального обслуживания  «Центр социальной помощи семье и детям  Нижнеилимского района» </vt:lpstr>
      <vt:lpstr>Презентация PowerPoint</vt:lpstr>
      <vt:lpstr>Презентация PowerPoint</vt:lpstr>
      <vt:lpstr>Презентация PowerPoint</vt:lpstr>
      <vt:lpstr> Наши активные помощники волонтеры, государственные и общественные организации  </vt:lpstr>
      <vt:lpstr>Презентация PowerPoint</vt:lpstr>
      <vt:lpstr>Презентация PowerPoint</vt:lpstr>
      <vt:lpstr>Проект «Мы вместе»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101</cp:revision>
  <dcterms:created xsi:type="dcterms:W3CDTF">2014-11-07T17:01:55Z</dcterms:created>
  <dcterms:modified xsi:type="dcterms:W3CDTF">2019-05-08T03:23:34Z</dcterms:modified>
</cp:coreProperties>
</file>