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7" r:id="rId9"/>
    <p:sldId id="260" r:id="rId10"/>
    <p:sldId id="261" r:id="rId11"/>
    <p:sldId id="262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38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76672"/>
            <a:ext cx="680424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Совет замещающих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семей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«Теплый дом»</a:t>
            </a:r>
            <a:b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</a:br>
            <a:endParaRPr lang="ru-RU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Matt Hill _ Kevin Browne — Devil's Rock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8695"/>
      </p:ext>
    </p:extLst>
  </p:cSld>
  <p:clrMapOvr>
    <a:masterClrMapping/>
  </p:clrMapOvr>
  <p:transition spd="slow" advTm="20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01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33735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Патронажи в замещающие семьи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67" y="1239416"/>
            <a:ext cx="6656739" cy="37444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14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992">
        <p14:switch dir="r"/>
      </p:transition>
    </mc:Choice>
    <mc:Fallback xmlns="">
      <p:transition spd="slow" advTm="6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476672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Проведение занятий в ШПР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78" y="1052736"/>
            <a:ext cx="6089972" cy="47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10">
        <p14:gallery dir="l"/>
      </p:transition>
    </mc:Choice>
    <mc:Fallback xmlns="">
      <p:transition spd="slow" advTm="6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333735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Ежегодная осенняя ярмарка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27590"/>
          <a:stretch/>
        </p:blipFill>
        <p:spPr>
          <a:xfrm>
            <a:off x="4788024" y="980728"/>
            <a:ext cx="3844482" cy="2482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4" y="1196752"/>
            <a:ext cx="4355976" cy="3266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02" y="3573016"/>
            <a:ext cx="2814059" cy="2110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4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962">
        <p14:prism/>
      </p:transition>
    </mc:Choice>
    <mc:Fallback xmlns="">
      <p:transition spd="slow" advTm="17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33373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Акция «Примите ребенка в семью»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20485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1576"/>
            <a:ext cx="5220072" cy="293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3470718" cy="260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3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36">
        <p14:gallery dir="l"/>
      </p:transition>
    </mc:Choice>
    <mc:Fallback xmlns="">
      <p:transition spd="slow" advTm="18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29093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Культурно-досуговые мероприятия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6"/>
          <a:stretch/>
        </p:blipFill>
        <p:spPr>
          <a:xfrm>
            <a:off x="1547664" y="836712"/>
            <a:ext cx="3563888" cy="199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1698"/>
            <a:ext cx="31337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91" y="825107"/>
            <a:ext cx="27066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1397"/>
            <a:ext cx="2882900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0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569">
        <p14:prism isInverted="1"/>
      </p:transition>
    </mc:Choice>
    <mc:Fallback xmlns="">
      <p:transition spd="slow" advTm="22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333735"/>
            <a:ext cx="73448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Члены Совета осуществляют кураторство кризисных семей, обмениваясь положительным опытом воспитания своих детей, опытом преодоления трудных ситуаций в период адаптации ребенка в семье. </a:t>
            </a:r>
            <a:endParaRPr lang="ru-RU" sz="36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155">
        <p14:doors dir="vert"/>
      </p:transition>
    </mc:Choice>
    <mc:Fallback xmlns="">
      <p:transition spd="slow" advTm="15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34477"/>
            <a:ext cx="745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Члены СЗС принимают участие в районных и областных форумах приемных родителей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5474"/>
            <a:ext cx="3305651" cy="187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1"/>
          <a:stretch/>
        </p:blipFill>
        <p:spPr>
          <a:xfrm>
            <a:off x="3662603" y="1008043"/>
            <a:ext cx="3995936" cy="223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57462"/>
            <a:ext cx="3347864" cy="188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/>
          <a:stretch/>
        </p:blipFill>
        <p:spPr>
          <a:xfrm>
            <a:off x="4788024" y="3190580"/>
            <a:ext cx="3024336" cy="181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7" b="8237"/>
          <a:stretch/>
        </p:blipFill>
        <p:spPr>
          <a:xfrm>
            <a:off x="2483768" y="4950400"/>
            <a:ext cx="3528392" cy="176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82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836">
        <p:checker/>
      </p:transition>
    </mc:Choice>
    <mc:Fallback xmlns="">
      <p:transition spd="slow" advTm="2883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 2017г. наш Нижнеилимский район вошел в областную делегацию на Всероссийский форум приемных родителей, который прошел в </a:t>
            </a:r>
            <a:r>
              <a:rPr lang="ru-RU" sz="2400" b="1" dirty="0" err="1" smtClean="0">
                <a:solidFill>
                  <a:srgbClr val="7030A0"/>
                </a:solidFill>
                <a:latin typeface="Comic Sans MS" pitchFamily="66" charset="0"/>
              </a:rPr>
              <a:t>г.Москва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/>
          <a:stretch/>
        </p:blipFill>
        <p:spPr>
          <a:xfrm>
            <a:off x="1547664" y="2015365"/>
            <a:ext cx="3191550" cy="210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/>
          <a:stretch/>
        </p:blipFill>
        <p:spPr>
          <a:xfrm>
            <a:off x="4932040" y="2058627"/>
            <a:ext cx="307373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0"/>
          <a:stretch/>
        </p:blipFill>
        <p:spPr>
          <a:xfrm>
            <a:off x="1979712" y="4065598"/>
            <a:ext cx="4932040" cy="271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96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968">
        <p:blinds dir="vert"/>
      </p:transition>
    </mc:Choice>
    <mc:Fallback xmlns="">
      <p:transition spd="slow" advTm="219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07" y="1996229"/>
            <a:ext cx="254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Слет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«На одной волне»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/>
          <a:stretch/>
        </p:blipFill>
        <p:spPr>
          <a:xfrm>
            <a:off x="323529" y="332656"/>
            <a:ext cx="2808312" cy="166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8"/>
          <a:stretch/>
        </p:blipFill>
        <p:spPr>
          <a:xfrm>
            <a:off x="3080050" y="362894"/>
            <a:ext cx="3052200" cy="166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50" y="332656"/>
            <a:ext cx="2495360" cy="166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" y="2132856"/>
            <a:ext cx="2843808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7"/>
          <a:stretch/>
        </p:blipFill>
        <p:spPr>
          <a:xfrm>
            <a:off x="5423254" y="2111944"/>
            <a:ext cx="3501672" cy="189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07815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8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4639">
        <p:dissolve/>
      </p:transition>
    </mc:Choice>
    <mc:Fallback xmlns="">
      <p:transition spd="slow" advTm="3463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221739"/>
            <a:ext cx="5872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Практикумы – семинары </a:t>
            </a:r>
          </a:p>
          <a:p>
            <a:pPr algn="ctr"/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«Широко открытыми глазами»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4460665" cy="250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45024"/>
            <a:ext cx="4788024" cy="269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1707498"/>
      </p:ext>
    </p:extLst>
  </p:cSld>
  <p:clrMapOvr>
    <a:masterClrMapping/>
  </p:clrMapOvr>
  <p:transition spd="slow" advTm="1995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2877" y="332656"/>
            <a:ext cx="76016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7030A0"/>
                </a:solidFill>
                <a:latin typeface="Bookman Old Style" pitchFamily="18" charset="0"/>
              </a:rPr>
              <a:t>Иногда по разным причинам невозможно сохранить для ребенка кровную семью, поэтому такое большое внимание уделяется развитию замещающих семей, в которых дети, оставшиеся без попечения  родителей, смогут впитать в себя все культурные ценности, семейные традиции, чтобы, став взрослыми, создать собственные семьи по образу и подобию своей замещающей семьи. </a:t>
            </a:r>
            <a:r>
              <a:rPr lang="ru-RU" sz="2800" b="1" dirty="0" smtClean="0">
                <a:latin typeface="Bookman Old Style" pitchFamily="18" charset="0"/>
              </a:rPr>
              <a:t> </a:t>
            </a:r>
            <a:endParaRPr lang="ru-RU" sz="2800" b="1" dirty="0">
              <a:latin typeface="Bookman Old Style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68">
        <p14:prism/>
      </p:transition>
    </mc:Choice>
    <mc:Fallback xmlns="">
      <p:transition spd="slow" advTm="17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13408"/>
            <a:ext cx="652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7030A0"/>
                </a:solidFill>
                <a:latin typeface="Comic Sans MS" pitchFamily="66" charset="0"/>
              </a:rPr>
              <a:t>Наша жизнь</a:t>
            </a:r>
            <a:endParaRPr lang="ru-RU" sz="28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4197"/>
            <a:ext cx="2939819" cy="220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26421" r="17648" b="8767"/>
          <a:stretch/>
        </p:blipFill>
        <p:spPr>
          <a:xfrm>
            <a:off x="3635896" y="795400"/>
            <a:ext cx="3439388" cy="222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2939819" cy="2204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09020"/>
            <a:ext cx="2525417" cy="189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21320" r="11338" b="11743"/>
          <a:stretch/>
        </p:blipFill>
        <p:spPr>
          <a:xfrm>
            <a:off x="6134236" y="3209020"/>
            <a:ext cx="3006249" cy="186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b="14166"/>
          <a:stretch/>
        </p:blipFill>
        <p:spPr>
          <a:xfrm>
            <a:off x="2900636" y="5085757"/>
            <a:ext cx="3233600" cy="177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9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6"/>
    </mc:Choice>
    <mc:Fallback xmlns="">
      <p:transition spd="slow" advTm="3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13408"/>
            <a:ext cx="652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7030A0"/>
                </a:solidFill>
                <a:latin typeface="Comic Sans MS" pitchFamily="66" charset="0"/>
              </a:rPr>
              <a:t>Наша жизнь</a:t>
            </a:r>
            <a:endParaRPr lang="ru-RU" sz="28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59" y="601370"/>
            <a:ext cx="32305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29172"/>
            <a:ext cx="363378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2754020"/>
            <a:ext cx="37734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5018"/>
            <a:ext cx="287813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97" y="4221088"/>
            <a:ext cx="35179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06750"/>
            <a:ext cx="182977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8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6"/>
    </mc:Choice>
    <mc:Fallback xmlns="">
      <p:transition spd="slow" advTm="3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404664"/>
            <a:ext cx="74168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dirty="0" smtClean="0">
                <a:latin typeface="Bookman Old Style" pitchFamily="18" charset="0"/>
              </a:rPr>
              <a:t>	</a:t>
            </a:r>
            <a:r>
              <a:rPr lang="ru-RU" sz="3000" b="1" dirty="0" smtClean="0">
                <a:solidFill>
                  <a:srgbClr val="7030A0"/>
                </a:solidFill>
                <a:latin typeface="Bookman Old Style" pitchFamily="18" charset="0"/>
              </a:rPr>
              <a:t>На территории Нижнеилимского района в п. Новая Игирма и в г. Железногорске-Илимском в 2012 году созданы Советы </a:t>
            </a:r>
            <a:r>
              <a:rPr lang="ru-RU" sz="3000" b="1" dirty="0" smtClean="0">
                <a:solidFill>
                  <a:srgbClr val="7030A0"/>
                </a:solidFill>
                <a:latin typeface="Bookman Old Style" pitchFamily="18" charset="0"/>
              </a:rPr>
              <a:t>замещающих семей </a:t>
            </a:r>
            <a:r>
              <a:rPr lang="ru-RU" sz="3000" b="1" dirty="0" smtClean="0">
                <a:solidFill>
                  <a:srgbClr val="7030A0"/>
                </a:solidFill>
                <a:latin typeface="Bookman Old Style" pitchFamily="18" charset="0"/>
              </a:rPr>
              <a:t>«Теплый дом», координаторами Советов являются специалисты отделения сопровождения замещающих семей ЦСПСиД Нижнеилимского района. </a:t>
            </a:r>
            <a:endParaRPr lang="ru-RU" sz="30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669">
        <p:dissolve/>
      </p:transition>
    </mc:Choice>
    <mc:Fallback xmlns="">
      <p:transition spd="slow" advTm="1766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16824" cy="5256584"/>
          </a:xfrm>
          <a:noFill/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Целью создания проекта послужила профилактика вторичного сиротства, обмен положительным опытом  воспитания приемных детей. Родители совместно со специалистами ведут пропаганду о принятии ребенка в семью через 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: Акцию «Примите 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ребенка в семью», 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Слета «На 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одной волне», </a:t>
            </a:r>
            <a:r>
              <a:rPr lang="ru-RU" sz="30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практикумы – семинары и т.д.</a:t>
            </a:r>
            <a:endParaRPr lang="ru-RU" sz="3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13399"/>
      </p:ext>
    </p:extLst>
  </p:cSld>
  <p:clrMapOvr>
    <a:masterClrMapping/>
  </p:clrMapOvr>
  <p:transition spd="slow" advTm="179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332803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Формы работы Советов замещающих семей: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7954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Работа с ОДН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9"/>
          <a:stretch/>
        </p:blipFill>
        <p:spPr>
          <a:xfrm>
            <a:off x="5369701" y="1052736"/>
            <a:ext cx="3558721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/>
          <a:stretch/>
        </p:blipFill>
        <p:spPr>
          <a:xfrm>
            <a:off x="3059832" y="3370684"/>
            <a:ext cx="4572000" cy="2218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8"/>
          <a:stretch/>
        </p:blipFill>
        <p:spPr>
          <a:xfrm>
            <a:off x="1662568" y="1268761"/>
            <a:ext cx="3559367" cy="187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803404"/>
      </p:ext>
    </p:extLst>
  </p:cSld>
  <p:clrMapOvr>
    <a:masterClrMapping/>
  </p:clrMapOvr>
  <p:transition spd="slow" advTm="1819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9646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Взаимодействие с членами Ассоциации приемных родителей Иркутской области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43548"/>
            <a:ext cx="5688632" cy="4266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62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1689">
        <p14:glitter pattern="hexagon"/>
      </p:transition>
    </mc:Choice>
    <mc:Fallback xmlns="">
      <p:transition spd="slow" advTm="11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599" y="47667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Выезды в поселения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38337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29173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98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402">
        <p14:vortex dir="r"/>
      </p:transition>
    </mc:Choice>
    <mc:Fallback xmlns="">
      <p:transition spd="slow" advTm="15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8514" y="404664"/>
            <a:ext cx="613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Взаимодействие с МОУ СОШ района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3530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64" y="3356992"/>
            <a:ext cx="34194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41" y="1268760"/>
            <a:ext cx="34194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09" y="3861048"/>
            <a:ext cx="386556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68">
        <p14:shred/>
      </p:transition>
    </mc:Choice>
    <mc:Fallback xmlns="">
      <p:transition spd="slow" advTm="9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47864" y="304043"/>
            <a:ext cx="29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latin typeface="Comic Sans MS" pitchFamily="66" charset="0"/>
              </a:rPr>
              <a:t>Заседания СЗС</a:t>
            </a:r>
            <a:endParaRPr lang="ru-RU" sz="2400" b="1" u="sng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46" y="765708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35782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53" y="3573016"/>
            <a:ext cx="3168352" cy="262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0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">
        <p14:ferris dir="l"/>
      </p:transition>
    </mc:Choice>
    <mc:Fallback xmlns="">
      <p:transition spd="slow" advTm="5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175</Words>
  <Application>Microsoft Office PowerPoint</Application>
  <PresentationFormat>Экран (4:3)</PresentationFormat>
  <Paragraphs>26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Целью создания проекта послужила профилактика вторичного сиротства, обмен положительным опытом  воспитания приемных детей. Родители совместно со специалистами ведут пропаганду о принятии ребенка в семью через : Акцию «Примите ребенка в семью», Слета «На одной волне», практикумы – семинары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User</cp:lastModifiedBy>
  <cp:revision>35</cp:revision>
  <dcterms:created xsi:type="dcterms:W3CDTF">2019-05-05T13:01:52Z</dcterms:created>
  <dcterms:modified xsi:type="dcterms:W3CDTF">2019-05-10T08:12:38Z</dcterms:modified>
</cp:coreProperties>
</file>